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1" r:id="rId4"/>
    <p:sldId id="271" r:id="rId5"/>
    <p:sldId id="260" r:id="rId6"/>
    <p:sldId id="280" r:id="rId7"/>
    <p:sldId id="272" r:id="rId8"/>
    <p:sldId id="274" r:id="rId9"/>
    <p:sldId id="275" r:id="rId10"/>
    <p:sldId id="281" r:id="rId11"/>
    <p:sldId id="269" r:id="rId12"/>
    <p:sldId id="282" r:id="rId13"/>
    <p:sldId id="284" r:id="rId14"/>
    <p:sldId id="286" r:id="rId15"/>
    <p:sldId id="285" r:id="rId16"/>
    <p:sldId id="283" r:id="rId17"/>
    <p:sldId id="276" r:id="rId18"/>
    <p:sldId id="277" r:id="rId19"/>
    <p:sldId id="278" r:id="rId20"/>
    <p:sldId id="279" r:id="rId21"/>
    <p:sldId id="262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586" autoAdjust="0"/>
  </p:normalViewPr>
  <p:slideViewPr>
    <p:cSldViewPr>
      <p:cViewPr varScale="1">
        <p:scale>
          <a:sx n="102" d="100"/>
          <a:sy n="102" d="100"/>
        </p:scale>
        <p:origin x="200" y="1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Hoover" userId="I0O+wajtorO7vVof5Js8zJLuzIjIt/8EsathwepaAkk=" providerId="None" clId="Web-{682C6802-3ED7-451B-8591-A01BBB8A885A}"/>
    <pc:docChg chg="modSld">
      <pc:chgData name="Rob Hoover" userId="I0O+wajtorO7vVof5Js8zJLuzIjIt/8EsathwepaAkk=" providerId="None" clId="Web-{682C6802-3ED7-451B-8591-A01BBB8A885A}" dt="2024-06-28T15:39:16.455" v="1" actId="1076"/>
      <pc:docMkLst>
        <pc:docMk/>
      </pc:docMkLst>
      <pc:sldChg chg="modSp">
        <pc:chgData name="Rob Hoover" userId="I0O+wajtorO7vVof5Js8zJLuzIjIt/8EsathwepaAkk=" providerId="None" clId="Web-{682C6802-3ED7-451B-8591-A01BBB8A885A}" dt="2024-06-28T15:39:16.455" v="1" actId="1076"/>
        <pc:sldMkLst>
          <pc:docMk/>
          <pc:sldMk cId="1989555738" sldId="269"/>
        </pc:sldMkLst>
        <pc:graphicFrameChg chg="mod">
          <ac:chgData name="Rob Hoover" userId="I0O+wajtorO7vVof5Js8zJLuzIjIt/8EsathwepaAkk=" providerId="None" clId="Web-{682C6802-3ED7-451B-8591-A01BBB8A885A}" dt="2024-06-28T15:39:16.455" v="1" actId="1076"/>
          <ac:graphicFrameMkLst>
            <pc:docMk/>
            <pc:sldMk cId="1989555738" sldId="269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SMART</a:t>
          </a:r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/>
            <a:t>Specific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/>
            <a:t>What do you need from me?</a:t>
          </a: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3B57440E-DE27-734B-B879-05DB9BF38D0B}">
      <dgm:prSet phldrT="[Text]"/>
      <dgm:spPr/>
      <dgm:t>
        <a:bodyPr/>
        <a:lstStyle/>
        <a:p>
          <a:r>
            <a:rPr lang="en-US"/>
            <a:t>Measurable</a:t>
          </a:r>
          <a:endParaRPr lang="en-US" dirty="0"/>
        </a:p>
      </dgm:t>
    </dgm:pt>
    <dgm:pt modelId="{BD5BD7D2-2D25-204F-BDDA-2D6261DC3718}" type="parTrans" cxnId="{04364B9C-C72C-0247-AF09-DEB43130AE57}">
      <dgm:prSet/>
      <dgm:spPr/>
      <dgm:t>
        <a:bodyPr/>
        <a:lstStyle/>
        <a:p>
          <a:endParaRPr lang="en-US"/>
        </a:p>
      </dgm:t>
    </dgm:pt>
    <dgm:pt modelId="{AFE2ECEF-92A7-914C-AEC6-BD343F9E4607}" type="sibTrans" cxnId="{04364B9C-C72C-0247-AF09-DEB43130AE57}">
      <dgm:prSet/>
      <dgm:spPr/>
      <dgm:t>
        <a:bodyPr/>
        <a:lstStyle/>
        <a:p>
          <a:endParaRPr lang="en-US"/>
        </a:p>
      </dgm:t>
    </dgm:pt>
    <dgm:pt modelId="{3D6F08FF-EB94-264F-85CB-91A8859A7C5B}">
      <dgm:prSet phldrT="[Text]"/>
      <dgm:spPr/>
      <dgm:t>
        <a:bodyPr/>
        <a:lstStyle/>
        <a:p>
          <a:r>
            <a:rPr lang="en-US"/>
            <a:t>Attainable</a:t>
          </a:r>
          <a:endParaRPr lang="en-US" dirty="0"/>
        </a:p>
      </dgm:t>
    </dgm:pt>
    <dgm:pt modelId="{8FDA7B9E-DAE4-E042-825A-301F8FE48A46}" type="parTrans" cxnId="{11F30746-9D6F-E948-B8F7-7B8F1D85E3B1}">
      <dgm:prSet/>
      <dgm:spPr/>
      <dgm:t>
        <a:bodyPr/>
        <a:lstStyle/>
        <a:p>
          <a:endParaRPr lang="en-US"/>
        </a:p>
      </dgm:t>
    </dgm:pt>
    <dgm:pt modelId="{74670538-BDCB-A645-9D52-69EAB90374FF}" type="sibTrans" cxnId="{11F30746-9D6F-E948-B8F7-7B8F1D85E3B1}">
      <dgm:prSet/>
      <dgm:spPr/>
      <dgm:t>
        <a:bodyPr/>
        <a:lstStyle/>
        <a:p>
          <a:endParaRPr lang="en-US"/>
        </a:p>
      </dgm:t>
    </dgm:pt>
    <dgm:pt modelId="{59816A35-3B4E-2F49-AB80-E85F80B9986E}">
      <dgm:prSet phldrT="[Text]"/>
      <dgm:spPr/>
      <dgm:t>
        <a:bodyPr/>
        <a:lstStyle/>
        <a:p>
          <a:r>
            <a:rPr lang="en-US"/>
            <a:t>Relative</a:t>
          </a:r>
          <a:endParaRPr lang="en-US" dirty="0"/>
        </a:p>
      </dgm:t>
    </dgm:pt>
    <dgm:pt modelId="{1092E7CD-6804-F348-8295-6641E3C394CB}" type="parTrans" cxnId="{FA9FB308-E54E-104C-8EFC-BF9F45E610F4}">
      <dgm:prSet/>
      <dgm:spPr/>
      <dgm:t>
        <a:bodyPr/>
        <a:lstStyle/>
        <a:p>
          <a:endParaRPr lang="en-US"/>
        </a:p>
      </dgm:t>
    </dgm:pt>
    <dgm:pt modelId="{DB9DE36E-3B19-184D-BF7C-E8EBC7CAE258}" type="sibTrans" cxnId="{FA9FB308-E54E-104C-8EFC-BF9F45E610F4}">
      <dgm:prSet/>
      <dgm:spPr/>
      <dgm:t>
        <a:bodyPr/>
        <a:lstStyle/>
        <a:p>
          <a:endParaRPr lang="en-US"/>
        </a:p>
      </dgm:t>
    </dgm:pt>
    <dgm:pt modelId="{9F4BEA4C-7402-6141-BB31-5EDFEB022AA4}">
      <dgm:prSet phldrT="[Text]"/>
      <dgm:spPr/>
      <dgm:t>
        <a:bodyPr/>
        <a:lstStyle/>
        <a:p>
          <a:r>
            <a:rPr lang="en-US" dirty="0"/>
            <a:t>Time based</a:t>
          </a:r>
        </a:p>
      </dgm:t>
    </dgm:pt>
    <dgm:pt modelId="{4EAAF0E0-D447-0F46-BD06-DCE6CB61B530}" type="parTrans" cxnId="{26E84CCF-BE56-614E-9D9D-54DA4E57CDA0}">
      <dgm:prSet/>
      <dgm:spPr/>
      <dgm:t>
        <a:bodyPr/>
        <a:lstStyle/>
        <a:p>
          <a:endParaRPr lang="en-US"/>
        </a:p>
      </dgm:t>
    </dgm:pt>
    <dgm:pt modelId="{C361AD83-0130-E540-BB8D-E7B072AE0B76}" type="sibTrans" cxnId="{26E84CCF-BE56-614E-9D9D-54DA4E57CDA0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/>
            <a:t>What did you hear?</a:t>
          </a:r>
        </a:p>
      </dgm:t>
    </dgm:pt>
    <dgm:pt modelId="{7A9FC291-2B6A-4475-8B09-917F9F09E3AB}" type="parTrans" cxnId="{56AA42B3-79FE-944F-9EC4-6F12A994C3E5}">
      <dgm:prSet/>
      <dgm:spPr/>
      <dgm:t>
        <a:bodyPr/>
        <a:lstStyle/>
        <a:p>
          <a:endParaRPr lang="en-US"/>
        </a:p>
      </dgm:t>
    </dgm:pt>
    <dgm:pt modelId="{4B87F32C-3630-48F2-9114-4262C0BEEA9E}" type="sibTrans" cxnId="{56AA42B3-79FE-944F-9EC4-6F12A994C3E5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Resources to complete task</a:t>
          </a:r>
        </a:p>
      </dgm:t>
    </dgm:pt>
    <dgm:pt modelId="{E3D139E0-5DC2-4F8E-9F8F-B3F0EBCD4689}" type="parTrans" cxnId="{2DC78B11-3FB9-2941-B5EB-B0F068EE7600}">
      <dgm:prSet/>
      <dgm:spPr/>
      <dgm:t>
        <a:bodyPr/>
        <a:lstStyle/>
        <a:p>
          <a:endParaRPr lang="en-US"/>
        </a:p>
      </dgm:t>
    </dgm:pt>
    <dgm:pt modelId="{FF80E1BA-0D6F-4EE8-9640-892A5897DBCD}" type="sibTrans" cxnId="{2DC78B11-3FB9-2941-B5EB-B0F068EE7600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Check for Understanding</a:t>
          </a:r>
        </a:p>
      </dgm:t>
    </dgm:pt>
    <dgm:pt modelId="{5337D229-E330-4525-B0FA-14EC5A80604A}" type="parTrans" cxnId="{0E7C9991-077E-1240-A189-E84D7F04132A}">
      <dgm:prSet/>
      <dgm:spPr/>
      <dgm:t>
        <a:bodyPr/>
        <a:lstStyle/>
        <a:p>
          <a:endParaRPr lang="en-US"/>
        </a:p>
      </dgm:t>
    </dgm:pt>
    <dgm:pt modelId="{C056AC5D-B04E-4376-A1CB-3EAB7BE5AF5B}" type="sibTrans" cxnId="{0E7C9991-077E-1240-A189-E84D7F04132A}">
      <dgm:prSet/>
      <dgm:spPr/>
      <dgm:t>
        <a:bodyPr/>
        <a:lstStyle/>
        <a:p>
          <a:endParaRPr lang="en-US"/>
        </a:p>
      </dgm:t>
    </dgm:pt>
    <dgm:pt modelId="{DF405F99-F003-834C-9520-3768A2B53A58}">
      <dgm:prSet phldrT="[Text]"/>
      <dgm:spPr/>
      <dgm:t>
        <a:bodyPr/>
        <a:lstStyle/>
        <a:p>
          <a:r>
            <a:rPr lang="en-US" dirty="0"/>
            <a:t>What is the measurement?</a:t>
          </a:r>
        </a:p>
      </dgm:t>
    </dgm:pt>
    <dgm:pt modelId="{43C36812-D1A0-2244-9707-A19604FA2C78}" type="parTrans" cxnId="{170FBADD-C016-8641-BB0D-FA7ABE1B777B}">
      <dgm:prSet/>
      <dgm:spPr/>
    </dgm:pt>
    <dgm:pt modelId="{1001ECE6-9FB7-284F-A042-E63C9DD624D8}" type="sibTrans" cxnId="{170FBADD-C016-8641-BB0D-FA7ABE1B777B}">
      <dgm:prSet/>
      <dgm:spPr/>
    </dgm:pt>
    <dgm:pt modelId="{DB9866CC-F261-8748-954C-07BC2F415824}">
      <dgm:prSet phldrT="[Text]"/>
      <dgm:spPr/>
      <dgm:t>
        <a:bodyPr/>
        <a:lstStyle/>
        <a:p>
          <a:r>
            <a:rPr lang="en-US"/>
            <a:t>What is the consequence if not completed?</a:t>
          </a:r>
          <a:endParaRPr lang="en-US" dirty="0"/>
        </a:p>
      </dgm:t>
    </dgm:pt>
    <dgm:pt modelId="{A03CA8C8-7AA3-C447-95BF-AF5FCB464478}" type="parTrans" cxnId="{068902BD-491F-334A-B77A-25D905FB223C}">
      <dgm:prSet/>
      <dgm:spPr/>
    </dgm:pt>
    <dgm:pt modelId="{2F2EA86B-F158-FF44-B0D6-A35A32BFE2F0}" type="sibTrans" cxnId="{068902BD-491F-334A-B77A-25D905FB223C}">
      <dgm:prSet/>
      <dgm:spPr/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09D701-EBC8-A049-BC0D-D93BB4FB0804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9FB308-E54E-104C-8EFC-BF9F45E610F4}" srcId="{477D14C5-CED9-4CFC-B338-DFB0C8090B9F}" destId="{59816A35-3B4E-2F49-AB80-E85F80B9986E}" srcOrd="3" destOrd="0" parTransId="{1092E7CD-6804-F348-8295-6641E3C394CB}" sibTransId="{DB9DE36E-3B19-184D-BF7C-E8EBC7CAE258}"/>
    <dgm:cxn modelId="{2DC78B11-3FB9-2941-B5EB-B0F068EE7600}" srcId="{90119837-5B71-4D44-BB01-DB0B084933C8}" destId="{CC6B7442-0B72-4EF2-9F13-1325B51AFF9F}" srcOrd="2" destOrd="0" parTransId="{E3D139E0-5DC2-4F8E-9F8F-B3F0EBCD4689}" sibTransId="{FF80E1BA-0D6F-4EE8-9640-892A5897DBCD}"/>
    <dgm:cxn modelId="{F18F3618-5717-1548-982F-F2124FA3D8D4}" type="presOf" srcId="{DF405F99-F003-834C-9520-3768A2B53A58}" destId="{A909D701-EBC8-A049-BC0D-D93BB4FB0804}" srcOrd="0" destOrd="1" presId="urn:microsoft.com/office/officeart/2005/8/layout/vList2"/>
    <dgm:cxn modelId="{E5121A23-7EED-D24D-B224-302D2E0F4A0B}" type="presOf" srcId="{3C67E77D-62FA-499D-B5E6-E79A091C5267}" destId="{81203336-F3DE-4B3A-BCF4-0F68C23AC2BB}" srcOrd="0" destOrd="0" presId="urn:microsoft.com/office/officeart/2005/8/layout/vList2"/>
    <dgm:cxn modelId="{A741753C-5148-514F-B622-F495E2E38244}" type="presOf" srcId="{CC6B7442-0B72-4EF2-9F13-1325B51AFF9F}" destId="{D64CB5D5-837D-47FC-9E42-A26D800BC695}" srcOrd="0" destOrd="0" presId="urn:microsoft.com/office/officeart/2005/8/layout/vList2"/>
    <dgm:cxn modelId="{11F30746-9D6F-E948-B8F7-7B8F1D85E3B1}" srcId="{477D14C5-CED9-4CFC-B338-DFB0C8090B9F}" destId="{3D6F08FF-EB94-264F-85CB-91A8859A7C5B}" srcOrd="2" destOrd="0" parTransId="{8FDA7B9E-DAE4-E042-825A-301F8FE48A46}" sibTransId="{74670538-BDCB-A645-9D52-69EAB90374FF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B3CA5D8F-131B-6642-A525-5DAD0757F79B}" type="presOf" srcId="{3B57440E-DE27-734B-B879-05DB9BF38D0B}" destId="{CD5F6E02-AD43-4E7A-935B-DDF5D6C74800}" srcOrd="0" destOrd="1" presId="urn:microsoft.com/office/officeart/2005/8/layout/vList2"/>
    <dgm:cxn modelId="{0E7C9991-077E-1240-A189-E84D7F04132A}" srcId="{90119837-5B71-4D44-BB01-DB0B084933C8}" destId="{3C67E77D-62FA-499D-B5E6-E79A091C5267}" srcOrd="1" destOrd="0" parTransId="{5337D229-E330-4525-B0FA-14EC5A80604A}" sibTransId="{C056AC5D-B04E-4376-A1CB-3EAB7BE5AF5B}"/>
    <dgm:cxn modelId="{49C0CA98-599B-574C-8C6F-00E98DB1B566}" type="presOf" srcId="{477D14C5-CED9-4CFC-B338-DFB0C8090B9F}" destId="{A9DD881E-A532-414B-870C-8ADE2076F78C}" srcOrd="0" destOrd="0" presId="urn:microsoft.com/office/officeart/2005/8/layout/vList2"/>
    <dgm:cxn modelId="{04364B9C-C72C-0247-AF09-DEB43130AE57}" srcId="{477D14C5-CED9-4CFC-B338-DFB0C8090B9F}" destId="{3B57440E-DE27-734B-B879-05DB9BF38D0B}" srcOrd="1" destOrd="0" parTransId="{BD5BD7D2-2D25-204F-BDDA-2D6261DC3718}" sibTransId="{AFE2ECEF-92A7-914C-AEC6-BD343F9E4607}"/>
    <dgm:cxn modelId="{3F6B8BA9-7AD0-E842-A427-2ECA0E91F907}" type="presOf" srcId="{DB9866CC-F261-8748-954C-07BC2F415824}" destId="{A909D701-EBC8-A049-BC0D-D93BB4FB0804}" srcOrd="0" destOrd="2" presId="urn:microsoft.com/office/officeart/2005/8/layout/vList2"/>
    <dgm:cxn modelId="{BFD7F4AA-3AEA-AC4A-A604-DC8DC5B1C211}" type="presOf" srcId="{C111C18A-FD96-4E63-821A-54D70D8DC65F}" destId="{CD5F6E02-AD43-4E7A-935B-DDF5D6C74800}" srcOrd="0" destOrd="0" presId="urn:microsoft.com/office/officeart/2005/8/layout/vList2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56AA42B3-79FE-944F-9EC4-6F12A994C3E5}" srcId="{3C67E77D-62FA-499D-B5E6-E79A091C5267}" destId="{D6510970-8F9C-4B45-A0F3-6ACB9AA76D40}" srcOrd="0" destOrd="0" parTransId="{7A9FC291-2B6A-4475-8B09-917F9F09E3AB}" sibTransId="{4B87F32C-3630-48F2-9114-4262C0BEEA9E}"/>
    <dgm:cxn modelId="{068902BD-491F-334A-B77A-25D905FB223C}" srcId="{3C67E77D-62FA-499D-B5E6-E79A091C5267}" destId="{DB9866CC-F261-8748-954C-07BC2F415824}" srcOrd="2" destOrd="0" parTransId="{A03CA8C8-7AA3-C447-95BF-AF5FCB464478}" sibTransId="{2F2EA86B-F158-FF44-B0D6-A35A32BFE2F0}"/>
    <dgm:cxn modelId="{26E84CCF-BE56-614E-9D9D-54DA4E57CDA0}" srcId="{477D14C5-CED9-4CFC-B338-DFB0C8090B9F}" destId="{9F4BEA4C-7402-6141-BB31-5EDFEB022AA4}" srcOrd="4" destOrd="0" parTransId="{4EAAF0E0-D447-0F46-BD06-DCE6CB61B530}" sibTransId="{C361AD83-0130-E540-BB8D-E7B072AE0B76}"/>
    <dgm:cxn modelId="{71D06DCF-E400-8040-B8DD-4F08DE32337E}" type="presOf" srcId="{3D6F08FF-EB94-264F-85CB-91A8859A7C5B}" destId="{CD5F6E02-AD43-4E7A-935B-DDF5D6C74800}" srcOrd="0" destOrd="2" presId="urn:microsoft.com/office/officeart/2005/8/layout/vList2"/>
    <dgm:cxn modelId="{5ED564D3-7F3D-C547-A917-F9D75CFE7E38}" type="presOf" srcId="{D6510970-8F9C-4B45-A0F3-6ACB9AA76D40}" destId="{A909D701-EBC8-A049-BC0D-D93BB4FB0804}" srcOrd="0" destOrd="0" presId="urn:microsoft.com/office/officeart/2005/8/layout/vList2"/>
    <dgm:cxn modelId="{D702ABD5-E0FB-8B42-BB95-A84A88CB64A0}" type="presOf" srcId="{FE0A3CAE-D039-42F2-AF12-1E6F6793A633}" destId="{08B7B17B-8600-44B0-B235-389E5D71D804}" srcOrd="0" destOrd="0" presId="urn:microsoft.com/office/officeart/2005/8/layout/vList2"/>
    <dgm:cxn modelId="{AD5E81D8-E78B-4A4D-B6BE-2D18710024E7}" type="presOf" srcId="{9F4BEA4C-7402-6141-BB31-5EDFEB022AA4}" destId="{CD5F6E02-AD43-4E7A-935B-DDF5D6C74800}" srcOrd="0" destOrd="4" presId="urn:microsoft.com/office/officeart/2005/8/layout/vList2"/>
    <dgm:cxn modelId="{170FBADD-C016-8641-BB0D-FA7ABE1B777B}" srcId="{3C67E77D-62FA-499D-B5E6-E79A091C5267}" destId="{DF405F99-F003-834C-9520-3768A2B53A58}" srcOrd="1" destOrd="0" parTransId="{43C36812-D1A0-2244-9707-A19604FA2C78}" sibTransId="{1001ECE6-9FB7-284F-A042-E63C9DD624D8}"/>
    <dgm:cxn modelId="{C8CA57EA-00ED-C84B-A163-62CD5E56E60E}" type="presOf" srcId="{59816A35-3B4E-2F49-AB80-E85F80B9986E}" destId="{CD5F6E02-AD43-4E7A-935B-DDF5D6C74800}" srcOrd="0" destOrd="3" presId="urn:microsoft.com/office/officeart/2005/8/layout/vList2"/>
    <dgm:cxn modelId="{E3914BF6-4BB2-FE41-97C8-0127CD672862}" type="presParOf" srcId="{ED5DCCC5-BCA8-4491-AA37-BAF153ECA184}" destId="{A9DD881E-A532-414B-870C-8ADE2076F78C}" srcOrd="0" destOrd="0" presId="urn:microsoft.com/office/officeart/2005/8/layout/vList2"/>
    <dgm:cxn modelId="{E0A150A1-91E9-2B45-A2A3-C8915A764EFD}" type="presParOf" srcId="{ED5DCCC5-BCA8-4491-AA37-BAF153ECA184}" destId="{CD5F6E02-AD43-4E7A-935B-DDF5D6C74800}" srcOrd="1" destOrd="0" presId="urn:microsoft.com/office/officeart/2005/8/layout/vList2"/>
    <dgm:cxn modelId="{B5E181E8-E962-6440-AE9B-69E21CAC3F9F}" type="presParOf" srcId="{ED5DCCC5-BCA8-4491-AA37-BAF153ECA184}" destId="{81203336-F3DE-4B3A-BCF4-0F68C23AC2BB}" srcOrd="2" destOrd="0" presId="urn:microsoft.com/office/officeart/2005/8/layout/vList2"/>
    <dgm:cxn modelId="{B55F9E45-487E-6C42-9374-7691E3C23206}" type="presParOf" srcId="{ED5DCCC5-BCA8-4491-AA37-BAF153ECA184}" destId="{A909D701-EBC8-A049-BC0D-D93BB4FB0804}" srcOrd="3" destOrd="0" presId="urn:microsoft.com/office/officeart/2005/8/layout/vList2"/>
    <dgm:cxn modelId="{F168B5F4-0F19-A446-84EB-F65F8597BBFF}" type="presParOf" srcId="{ED5DCCC5-BCA8-4491-AA37-BAF153ECA184}" destId="{D64CB5D5-837D-47FC-9E42-A26D800BC695}" srcOrd="4" destOrd="0" presId="urn:microsoft.com/office/officeart/2005/8/layout/vList2"/>
    <dgm:cxn modelId="{F97C4230-B1F5-C649-BBFD-B18AE4722809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Gather the Data</a:t>
          </a:r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/>
            <a:t>Circumstances 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Categorize the Gap</a:t>
          </a:r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709ED9DC-E391-4C6C-B788-93F1C2EFB6FD}">
      <dgm:prSet phldrT="[Text]"/>
      <dgm:spPr/>
      <dgm:t>
        <a:bodyPr/>
        <a:lstStyle/>
        <a:p>
          <a:r>
            <a:rPr lang="en-US" dirty="0"/>
            <a:t>Is it a Problem</a:t>
          </a:r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en-US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Follow through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/>
            <a:t>Short term resolution</a:t>
          </a: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0804746F-8039-BB40-B4B5-B8001C029635}">
      <dgm:prSet phldrT="[Text]"/>
      <dgm:spPr/>
      <dgm:t>
        <a:bodyPr/>
        <a:lstStyle/>
        <a:p>
          <a:r>
            <a:rPr lang="en-US" dirty="0"/>
            <a:t>Is it a Symptom of the Problem</a:t>
          </a:r>
        </a:p>
      </dgm:t>
    </dgm:pt>
    <dgm:pt modelId="{A0B91EC4-4A91-C640-8981-AF5D23ED117C}" type="parTrans" cxnId="{448158C8-4006-5E43-B69D-0962B370FB32}">
      <dgm:prSet/>
      <dgm:spPr/>
      <dgm:t>
        <a:bodyPr/>
        <a:lstStyle/>
        <a:p>
          <a:endParaRPr lang="en-US"/>
        </a:p>
      </dgm:t>
    </dgm:pt>
    <dgm:pt modelId="{8C045F16-E9B7-5C43-8B8E-F1229665D88B}" type="sibTrans" cxnId="{448158C8-4006-5E43-B69D-0962B370FB32}">
      <dgm:prSet/>
      <dgm:spPr/>
      <dgm:t>
        <a:bodyPr/>
        <a:lstStyle/>
        <a:p>
          <a:endParaRPr lang="en-US"/>
        </a:p>
      </dgm:t>
    </dgm:pt>
    <dgm:pt modelId="{D1931BCB-F665-A040-B2D3-2BEEAEF37998}">
      <dgm:prSet phldrT="[Text]"/>
      <dgm:spPr/>
      <dgm:t>
        <a:bodyPr/>
        <a:lstStyle/>
        <a:p>
          <a:r>
            <a:rPr lang="en-US" dirty="0"/>
            <a:t>Long Term Prevention</a:t>
          </a:r>
        </a:p>
      </dgm:t>
    </dgm:pt>
    <dgm:pt modelId="{5FF6D58D-8BD3-2E4A-A1AB-5F0FD907DC8E}" type="parTrans" cxnId="{0CF446B1-8757-EB4B-A570-99AFABB19453}">
      <dgm:prSet/>
      <dgm:spPr/>
      <dgm:t>
        <a:bodyPr/>
        <a:lstStyle/>
        <a:p>
          <a:endParaRPr lang="en-US"/>
        </a:p>
      </dgm:t>
    </dgm:pt>
    <dgm:pt modelId="{A62984B8-EBA8-354D-968C-7323A5B9F0DF}" type="sibTrans" cxnId="{0CF446B1-8757-EB4B-A570-99AFABB19453}">
      <dgm:prSet/>
      <dgm:spPr/>
      <dgm:t>
        <a:bodyPr/>
        <a:lstStyle/>
        <a:p>
          <a:endParaRPr lang="en-US"/>
        </a:p>
      </dgm:t>
    </dgm:pt>
    <dgm:pt modelId="{AC1F721E-D161-E345-8578-EC67F62F8963}">
      <dgm:prSet phldrT="[Text]"/>
      <dgm:spPr/>
      <dgm:t>
        <a:bodyPr/>
        <a:lstStyle/>
        <a:p>
          <a:r>
            <a:rPr lang="en-US"/>
            <a:t>Patterns of behavior</a:t>
          </a:r>
          <a:endParaRPr lang="en-US" dirty="0"/>
        </a:p>
      </dgm:t>
    </dgm:pt>
    <dgm:pt modelId="{8487610D-9FE3-4B42-A3CE-06667DAB4EA8}" type="parTrans" cxnId="{5329AC88-C447-E24F-97A4-920757320C83}">
      <dgm:prSet/>
      <dgm:spPr/>
      <dgm:t>
        <a:bodyPr/>
        <a:lstStyle/>
        <a:p>
          <a:endParaRPr lang="en-US"/>
        </a:p>
      </dgm:t>
    </dgm:pt>
    <dgm:pt modelId="{744005CA-D6B6-B945-B38B-0B0645F1B3B1}" type="sibTrans" cxnId="{5329AC88-C447-E24F-97A4-920757320C83}">
      <dgm:prSet/>
      <dgm:spPr/>
      <dgm:t>
        <a:bodyPr/>
        <a:lstStyle/>
        <a:p>
          <a:endParaRPr lang="en-US"/>
        </a:p>
      </dgm:t>
    </dgm:pt>
    <dgm:pt modelId="{8D216482-C6EE-A346-A5E9-30E8CDF5C394}">
      <dgm:prSet phldrT="[Text]"/>
      <dgm:spPr/>
      <dgm:t>
        <a:bodyPr/>
        <a:lstStyle/>
        <a:p>
          <a:r>
            <a:rPr lang="en-US"/>
            <a:t>Relationships</a:t>
          </a:r>
          <a:endParaRPr lang="en-US" dirty="0"/>
        </a:p>
      </dgm:t>
    </dgm:pt>
    <dgm:pt modelId="{5DC4D6E8-ABC0-6A40-99FF-E2AED9713C04}" type="parTrans" cxnId="{CB948F5F-DAF6-4D42-BDFE-1FBB81C4365B}">
      <dgm:prSet/>
      <dgm:spPr/>
      <dgm:t>
        <a:bodyPr/>
        <a:lstStyle/>
        <a:p>
          <a:endParaRPr lang="en-US"/>
        </a:p>
      </dgm:t>
    </dgm:pt>
    <dgm:pt modelId="{B37A4529-4A47-7749-8B72-E137F4D43513}" type="sibTrans" cxnId="{CB948F5F-DAF6-4D42-BDFE-1FBB81C4365B}">
      <dgm:prSet/>
      <dgm:spPr/>
      <dgm:t>
        <a:bodyPr/>
        <a:lstStyle/>
        <a:p>
          <a:endParaRPr lang="en-US"/>
        </a:p>
      </dgm:t>
    </dgm:pt>
    <dgm:pt modelId="{4DB900F0-147E-3849-90F0-AE2E3E3B6A34}">
      <dgm:prSet phldrT="[Text]"/>
      <dgm:spPr/>
      <dgm:t>
        <a:bodyPr/>
        <a:lstStyle/>
        <a:p>
          <a:endParaRPr lang="en-US" dirty="0"/>
        </a:p>
      </dgm:t>
    </dgm:pt>
    <dgm:pt modelId="{DDE4826E-E51D-1941-B776-091A6F048490}" type="parTrans" cxnId="{791A0A18-62E0-D64D-A582-BF71BE659A22}">
      <dgm:prSet/>
      <dgm:spPr/>
      <dgm:t>
        <a:bodyPr/>
        <a:lstStyle/>
        <a:p>
          <a:endParaRPr lang="en-US"/>
        </a:p>
      </dgm:t>
    </dgm:pt>
    <dgm:pt modelId="{39B26F6C-B312-CD45-A305-DC9539B11005}" type="sibTrans" cxnId="{791A0A18-62E0-D64D-A582-BF71BE659A22}">
      <dgm:prSet/>
      <dgm:spPr/>
      <dgm:t>
        <a:bodyPr/>
        <a:lstStyle/>
        <a:p>
          <a:endParaRPr lang="en-US"/>
        </a:p>
      </dgm:t>
    </dgm:pt>
    <dgm:pt modelId="{0E02703F-234D-4443-A9B7-8E651E884934}">
      <dgm:prSet phldrT="[Text]"/>
      <dgm:spPr/>
      <dgm:t>
        <a:bodyPr/>
        <a:lstStyle/>
        <a:p>
          <a:endParaRPr lang="en-US" dirty="0"/>
        </a:p>
      </dgm:t>
    </dgm:pt>
    <dgm:pt modelId="{AE0D2B03-77AB-CD44-AADE-A11AA433A8C7}" type="parTrans" cxnId="{3942BECE-C654-C047-9CE4-083C43BC2524}">
      <dgm:prSet/>
      <dgm:spPr/>
      <dgm:t>
        <a:bodyPr/>
        <a:lstStyle/>
        <a:p>
          <a:endParaRPr lang="en-US"/>
        </a:p>
      </dgm:t>
    </dgm:pt>
    <dgm:pt modelId="{6B8D8EF3-30A9-CD4B-98F1-D65AF8EB2390}" type="sibTrans" cxnId="{3942BECE-C654-C047-9CE4-083C43BC2524}">
      <dgm:prSet/>
      <dgm:spPr/>
      <dgm:t>
        <a:bodyPr/>
        <a:lstStyle/>
        <a:p>
          <a:endParaRPr lang="en-US"/>
        </a:p>
      </dgm:t>
    </dgm:pt>
    <dgm:pt modelId="{36D10547-3C53-4943-B301-A53B96711168}">
      <dgm:prSet phldrT="[Text]"/>
      <dgm:spPr/>
      <dgm:t>
        <a:bodyPr/>
        <a:lstStyle/>
        <a:p>
          <a:endParaRPr lang="en-US" dirty="0"/>
        </a:p>
      </dgm:t>
    </dgm:pt>
    <dgm:pt modelId="{42A05C22-2E66-084C-A37A-D7D54B6C2316}" type="parTrans" cxnId="{D293C63B-6553-0943-8AB1-18280F3A876B}">
      <dgm:prSet/>
      <dgm:spPr/>
      <dgm:t>
        <a:bodyPr/>
        <a:lstStyle/>
        <a:p>
          <a:endParaRPr lang="en-US"/>
        </a:p>
      </dgm:t>
    </dgm:pt>
    <dgm:pt modelId="{43AB1B68-92D2-2F41-AD06-920E74C81620}" type="sibTrans" cxnId="{D293C63B-6553-0943-8AB1-18280F3A876B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53ED1D-E939-A64A-AFEA-5A041A78091D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182EE605-2F42-B343-AEEF-8DE2E8E7F61E}" type="presOf" srcId="{477D14C5-CED9-4CFC-B338-DFB0C8090B9F}" destId="{A9DD881E-A532-414B-870C-8ADE2076F78C}" srcOrd="0" destOrd="0" presId="urn:microsoft.com/office/officeart/2005/8/layout/vList2"/>
    <dgm:cxn modelId="{791A0A18-62E0-D64D-A582-BF71BE659A22}" srcId="{477D14C5-CED9-4CFC-B338-DFB0C8090B9F}" destId="{4DB900F0-147E-3849-90F0-AE2E3E3B6A34}" srcOrd="3" destOrd="0" parTransId="{DDE4826E-E51D-1941-B776-091A6F048490}" sibTransId="{39B26F6C-B312-CD45-A305-DC9539B11005}"/>
    <dgm:cxn modelId="{D293C63B-6553-0943-8AB1-18280F3A876B}" srcId="{CC6B7442-0B72-4EF2-9F13-1325B51AFF9F}" destId="{36D10547-3C53-4943-B301-A53B96711168}" srcOrd="2" destOrd="0" parTransId="{42A05C22-2E66-084C-A37A-D7D54B6C2316}" sibTransId="{43AB1B68-92D2-2F41-AD06-920E74C81620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6EC5FE53-1B50-5A4E-9473-FC30A2C83013}" type="presOf" srcId="{4DB900F0-147E-3849-90F0-AE2E3E3B6A34}" destId="{CD5F6E02-AD43-4E7A-935B-DDF5D6C74800}" srcOrd="0" destOrd="3" presId="urn:microsoft.com/office/officeart/2005/8/layout/vList2"/>
    <dgm:cxn modelId="{CB948F5F-DAF6-4D42-BDFE-1FBB81C4365B}" srcId="{477D14C5-CED9-4CFC-B338-DFB0C8090B9F}" destId="{8D216482-C6EE-A346-A5E9-30E8CDF5C394}" srcOrd="2" destOrd="0" parTransId="{5DC4D6E8-ABC0-6A40-99FF-E2AED9713C04}" sibTransId="{B37A4529-4A47-7749-8B72-E137F4D43513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DA58F064-9D72-294C-ACFA-38D2F11B8F02}" type="presOf" srcId="{0E02703F-234D-4443-A9B7-8E651E884934}" destId="{3D53ED1D-E939-A64A-AFEA-5A041A78091D}" srcOrd="0" destOrd="2" presId="urn:microsoft.com/office/officeart/2005/8/layout/vList2"/>
    <dgm:cxn modelId="{F08F6270-7871-934F-B500-AD8E2F88A29C}" type="presOf" srcId="{8D216482-C6EE-A346-A5E9-30E8CDF5C394}" destId="{CD5F6E02-AD43-4E7A-935B-DDF5D6C74800}" srcOrd="0" destOrd="2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F4124072-CBB4-914F-A2AB-3DEEBDFB9597}" type="presOf" srcId="{AC1F721E-D161-E345-8578-EC67F62F8963}" destId="{CD5F6E02-AD43-4E7A-935B-DDF5D6C74800}" srcOrd="0" destOrd="1" presId="urn:microsoft.com/office/officeart/2005/8/layout/vList2"/>
    <dgm:cxn modelId="{7C84C077-3D87-4443-84A3-80A1CEAA54E4}" type="presOf" srcId="{709ED9DC-E391-4C6C-B788-93F1C2EFB6FD}" destId="{3D53ED1D-E939-A64A-AFEA-5A041A78091D}" srcOrd="0" destOrd="0" presId="urn:microsoft.com/office/officeart/2005/8/layout/vList2"/>
    <dgm:cxn modelId="{5329AC88-C447-E24F-97A4-920757320C83}" srcId="{477D14C5-CED9-4CFC-B338-DFB0C8090B9F}" destId="{AC1F721E-D161-E345-8578-EC67F62F8963}" srcOrd="1" destOrd="0" parTransId="{8487610D-9FE3-4B42-A3CE-06667DAB4EA8}" sibTransId="{744005CA-D6B6-B945-B38B-0B0645F1B3B1}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0CF446B1-8757-EB4B-A570-99AFABB19453}" srcId="{CC6B7442-0B72-4EF2-9F13-1325B51AFF9F}" destId="{D1931BCB-F665-A040-B2D3-2BEEAEF37998}" srcOrd="1" destOrd="0" parTransId="{5FF6D58D-8BD3-2E4A-A1AB-5F0FD907DC8E}" sibTransId="{A62984B8-EBA8-354D-968C-7323A5B9F0DF}"/>
    <dgm:cxn modelId="{78E3C3B3-FD19-41A6-A9CC-BB3375A6FF81}" srcId="{3C67E77D-62FA-499D-B5E6-E79A091C5267}" destId="{709ED9DC-E391-4C6C-B788-93F1C2EFB6FD}" srcOrd="0" destOrd="0" parTransId="{B5FA6CF0-E0A0-46A0-93C9-B722B31A8A9C}" sibTransId="{F3C03C29-D7FF-4D61-8D75-8B75B2F589EC}"/>
    <dgm:cxn modelId="{4C0F5FC7-D9C2-F643-8900-70270622791C}" type="presOf" srcId="{C111C18A-FD96-4E63-821A-54D70D8DC65F}" destId="{CD5F6E02-AD43-4E7A-935B-DDF5D6C74800}" srcOrd="0" destOrd="0" presId="urn:microsoft.com/office/officeart/2005/8/layout/vList2"/>
    <dgm:cxn modelId="{448158C8-4006-5E43-B69D-0962B370FB32}" srcId="{3C67E77D-62FA-499D-B5E6-E79A091C5267}" destId="{0804746F-8039-BB40-B4B5-B8001C029635}" srcOrd="1" destOrd="0" parTransId="{A0B91EC4-4A91-C640-8981-AF5D23ED117C}" sibTransId="{8C045F16-E9B7-5C43-8B8E-F1229665D88B}"/>
    <dgm:cxn modelId="{A68E35C9-E1E5-8341-818D-C4AEEB810C2C}" type="presOf" srcId="{FE0A3CAE-D039-42F2-AF12-1E6F6793A633}" destId="{08B7B17B-8600-44B0-B235-389E5D71D804}" srcOrd="0" destOrd="0" presId="urn:microsoft.com/office/officeart/2005/8/layout/vList2"/>
    <dgm:cxn modelId="{3942BECE-C654-C047-9CE4-083C43BC2524}" srcId="{3C67E77D-62FA-499D-B5E6-E79A091C5267}" destId="{0E02703F-234D-4443-A9B7-8E651E884934}" srcOrd="2" destOrd="0" parTransId="{AE0D2B03-77AB-CD44-AADE-A11AA433A8C7}" sibTransId="{6B8D8EF3-30A9-CD4B-98F1-D65AF8EB2390}"/>
    <dgm:cxn modelId="{C9429BD4-1F35-5F4A-B613-3E9FD72A8C9B}" type="presOf" srcId="{36D10547-3C53-4943-B301-A53B96711168}" destId="{08B7B17B-8600-44B0-B235-389E5D71D804}" srcOrd="0" destOrd="2" presId="urn:microsoft.com/office/officeart/2005/8/layout/vList2"/>
    <dgm:cxn modelId="{A02D3CD8-4A6F-704B-B485-F9DA54AAA07B}" type="presOf" srcId="{CC6B7442-0B72-4EF2-9F13-1325B51AFF9F}" destId="{D64CB5D5-837D-47FC-9E42-A26D800BC695}" srcOrd="0" destOrd="0" presId="urn:microsoft.com/office/officeart/2005/8/layout/vList2"/>
    <dgm:cxn modelId="{7FB528DA-80B1-E944-BF78-B34A1969FB2A}" type="presOf" srcId="{0804746F-8039-BB40-B4B5-B8001C029635}" destId="{3D53ED1D-E939-A64A-AFEA-5A041A78091D}" srcOrd="0" destOrd="1" presId="urn:microsoft.com/office/officeart/2005/8/layout/vList2"/>
    <dgm:cxn modelId="{BB201EDE-9910-2141-8904-8F2F2804627E}" type="presOf" srcId="{3C67E77D-62FA-499D-B5E6-E79A091C5267}" destId="{81203336-F3DE-4B3A-BCF4-0F68C23AC2BB}" srcOrd="0" destOrd="0" presId="urn:microsoft.com/office/officeart/2005/8/layout/vList2"/>
    <dgm:cxn modelId="{B953DBE6-B16D-3C4B-940F-6F2DC84067F2}" type="presOf" srcId="{D1931BCB-F665-A040-B2D3-2BEEAEF37998}" destId="{08B7B17B-8600-44B0-B235-389E5D71D804}" srcOrd="0" destOrd="1" presId="urn:microsoft.com/office/officeart/2005/8/layout/vList2"/>
    <dgm:cxn modelId="{07C35B9D-8963-9542-99BA-A9F1B4D17246}" type="presParOf" srcId="{ED5DCCC5-BCA8-4491-AA37-BAF153ECA184}" destId="{A9DD881E-A532-414B-870C-8ADE2076F78C}" srcOrd="0" destOrd="0" presId="urn:microsoft.com/office/officeart/2005/8/layout/vList2"/>
    <dgm:cxn modelId="{12D0D80E-9329-0F40-8033-A6B8F5D60088}" type="presParOf" srcId="{ED5DCCC5-BCA8-4491-AA37-BAF153ECA184}" destId="{CD5F6E02-AD43-4E7A-935B-DDF5D6C74800}" srcOrd="1" destOrd="0" presId="urn:microsoft.com/office/officeart/2005/8/layout/vList2"/>
    <dgm:cxn modelId="{7E83AB71-769A-7244-8CF8-E3D75CBEA158}" type="presParOf" srcId="{ED5DCCC5-BCA8-4491-AA37-BAF153ECA184}" destId="{81203336-F3DE-4B3A-BCF4-0F68C23AC2BB}" srcOrd="2" destOrd="0" presId="urn:microsoft.com/office/officeart/2005/8/layout/vList2"/>
    <dgm:cxn modelId="{E82901F6-F9E8-094D-A44A-78B34906A1A7}" type="presParOf" srcId="{ED5DCCC5-BCA8-4491-AA37-BAF153ECA184}" destId="{3D53ED1D-E939-A64A-AFEA-5A041A78091D}" srcOrd="3" destOrd="0" presId="urn:microsoft.com/office/officeart/2005/8/layout/vList2"/>
    <dgm:cxn modelId="{753F9681-EE46-2B44-A717-FB84E1A38916}" type="presParOf" srcId="{ED5DCCC5-BCA8-4491-AA37-BAF153ECA184}" destId="{D64CB5D5-837D-47FC-9E42-A26D800BC695}" srcOrd="4" destOrd="0" presId="urn:microsoft.com/office/officeart/2005/8/layout/vList2"/>
    <dgm:cxn modelId="{532A6E11-78F7-9145-9095-5FD8995CBBE0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106575"/>
          <a:ext cx="441960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SMART</a:t>
          </a:r>
        </a:p>
      </dsp:txBody>
      <dsp:txXfrm>
        <a:off x="24588" y="131163"/>
        <a:ext cx="4370424" cy="454509"/>
      </dsp:txXfrm>
    </dsp:sp>
    <dsp:sp modelId="{CD5F6E02-AD43-4E7A-935B-DDF5D6C74800}">
      <dsp:nvSpPr>
        <dsp:cNvPr id="0" name=""/>
        <dsp:cNvSpPr/>
      </dsp:nvSpPr>
      <dsp:spPr>
        <a:xfrm>
          <a:off x="0" y="610260"/>
          <a:ext cx="44196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Specific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Measurable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Attainable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Relative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Time based</a:t>
          </a:r>
        </a:p>
      </dsp:txBody>
      <dsp:txXfrm>
        <a:off x="0" y="610260"/>
        <a:ext cx="4419600" cy="1369305"/>
      </dsp:txXfrm>
    </dsp:sp>
    <dsp:sp modelId="{81203336-F3DE-4B3A-BCF4-0F68C23AC2BB}">
      <dsp:nvSpPr>
        <dsp:cNvPr id="0" name=""/>
        <dsp:cNvSpPr/>
      </dsp:nvSpPr>
      <dsp:spPr>
        <a:xfrm>
          <a:off x="0" y="1979565"/>
          <a:ext cx="441960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Check for Understanding</a:t>
          </a:r>
        </a:p>
      </dsp:txBody>
      <dsp:txXfrm>
        <a:off x="24588" y="2004153"/>
        <a:ext cx="4370424" cy="454509"/>
      </dsp:txXfrm>
    </dsp:sp>
    <dsp:sp modelId="{A909D701-EBC8-A049-BC0D-D93BB4FB0804}">
      <dsp:nvSpPr>
        <dsp:cNvPr id="0" name=""/>
        <dsp:cNvSpPr/>
      </dsp:nvSpPr>
      <dsp:spPr>
        <a:xfrm>
          <a:off x="0" y="2483250"/>
          <a:ext cx="44196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What did you hear?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What is the measurement?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What is the consequence if not completed?</a:t>
          </a:r>
          <a:endParaRPr lang="en-US" sz="1600" kern="1200" dirty="0"/>
        </a:p>
      </dsp:txBody>
      <dsp:txXfrm>
        <a:off x="0" y="2483250"/>
        <a:ext cx="4419600" cy="825930"/>
      </dsp:txXfrm>
    </dsp:sp>
    <dsp:sp modelId="{D64CB5D5-837D-47FC-9E42-A26D800BC695}">
      <dsp:nvSpPr>
        <dsp:cNvPr id="0" name=""/>
        <dsp:cNvSpPr/>
      </dsp:nvSpPr>
      <dsp:spPr>
        <a:xfrm>
          <a:off x="0" y="3309180"/>
          <a:ext cx="441960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Resources to complete task</a:t>
          </a:r>
        </a:p>
      </dsp:txBody>
      <dsp:txXfrm>
        <a:off x="24588" y="3333768"/>
        <a:ext cx="4370424" cy="454509"/>
      </dsp:txXfrm>
    </dsp:sp>
    <dsp:sp modelId="{08B7B17B-8600-44B0-B235-389E5D71D804}">
      <dsp:nvSpPr>
        <dsp:cNvPr id="0" name=""/>
        <dsp:cNvSpPr/>
      </dsp:nvSpPr>
      <dsp:spPr>
        <a:xfrm>
          <a:off x="0" y="3812865"/>
          <a:ext cx="441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What do you need from me?</a:t>
          </a:r>
        </a:p>
      </dsp:txBody>
      <dsp:txXfrm>
        <a:off x="0" y="3812865"/>
        <a:ext cx="4419600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37499"/>
          <a:ext cx="441960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Gather the Data</a:t>
          </a:r>
        </a:p>
      </dsp:txBody>
      <dsp:txXfrm>
        <a:off x="23417" y="60916"/>
        <a:ext cx="4372766" cy="432866"/>
      </dsp:txXfrm>
    </dsp:sp>
    <dsp:sp modelId="{CD5F6E02-AD43-4E7A-935B-DDF5D6C74800}">
      <dsp:nvSpPr>
        <dsp:cNvPr id="0" name=""/>
        <dsp:cNvSpPr/>
      </dsp:nvSpPr>
      <dsp:spPr>
        <a:xfrm>
          <a:off x="0" y="517200"/>
          <a:ext cx="4419600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Circumstances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Patterns of behavior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Relationships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517200"/>
        <a:ext cx="4419600" cy="1097100"/>
      </dsp:txXfrm>
    </dsp:sp>
    <dsp:sp modelId="{81203336-F3DE-4B3A-BCF4-0F68C23AC2BB}">
      <dsp:nvSpPr>
        <dsp:cNvPr id="0" name=""/>
        <dsp:cNvSpPr/>
      </dsp:nvSpPr>
      <dsp:spPr>
        <a:xfrm>
          <a:off x="0" y="1614300"/>
          <a:ext cx="441960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Categorize the Gap</a:t>
          </a:r>
        </a:p>
      </dsp:txBody>
      <dsp:txXfrm>
        <a:off x="23417" y="1637717"/>
        <a:ext cx="4372766" cy="432866"/>
      </dsp:txXfrm>
    </dsp:sp>
    <dsp:sp modelId="{3D53ED1D-E939-A64A-AFEA-5A041A78091D}">
      <dsp:nvSpPr>
        <dsp:cNvPr id="0" name=""/>
        <dsp:cNvSpPr/>
      </dsp:nvSpPr>
      <dsp:spPr>
        <a:xfrm>
          <a:off x="0" y="2094000"/>
          <a:ext cx="4419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 it a Problem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 it a Symptom of the Problem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2094000"/>
        <a:ext cx="4419600" cy="828000"/>
      </dsp:txXfrm>
    </dsp:sp>
    <dsp:sp modelId="{D64CB5D5-837D-47FC-9E42-A26D800BC695}">
      <dsp:nvSpPr>
        <dsp:cNvPr id="0" name=""/>
        <dsp:cNvSpPr/>
      </dsp:nvSpPr>
      <dsp:spPr>
        <a:xfrm>
          <a:off x="0" y="2921999"/>
          <a:ext cx="4419600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Follow through</a:t>
          </a:r>
        </a:p>
      </dsp:txBody>
      <dsp:txXfrm>
        <a:off x="23417" y="2945416"/>
        <a:ext cx="4372766" cy="432866"/>
      </dsp:txXfrm>
    </dsp:sp>
    <dsp:sp modelId="{08B7B17B-8600-44B0-B235-389E5D71D804}">
      <dsp:nvSpPr>
        <dsp:cNvPr id="0" name=""/>
        <dsp:cNvSpPr/>
      </dsp:nvSpPr>
      <dsp:spPr>
        <a:xfrm>
          <a:off x="0" y="3401700"/>
          <a:ext cx="4419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Short term resolution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Long Term Prevention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3401700"/>
        <a:ext cx="4419600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7/29/24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7/29/24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7/29/24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230032"/>
            <a:ext cx="9144000" cy="1066800"/>
          </a:xfrm>
        </p:spPr>
        <p:txBody>
          <a:bodyPr/>
          <a:lstStyle/>
          <a:p>
            <a:r>
              <a:rPr lang="en-US" dirty="0"/>
              <a:t>Minding </a:t>
            </a:r>
            <a:r>
              <a:rPr lang="en-US"/>
              <a:t>the Gap</a:t>
            </a:r>
            <a:br>
              <a:rPr lang="en-US"/>
            </a:br>
            <a:br>
              <a:rPr lang="en-US" dirty="0"/>
            </a:br>
            <a:r>
              <a:rPr lang="en-US" sz="2800" b="0" i="0" u="none" strike="noStrike" dirty="0">
                <a:solidFill>
                  <a:srgbClr val="FFFFFF"/>
                </a:solidFill>
                <a:effectLst/>
                <a:highlight>
                  <a:srgbClr val="1C1C1E"/>
                </a:highlight>
                <a:latin typeface="UICTFontTextStyleTallBody"/>
              </a:rPr>
              <a:t>Bridging Expectations and Reality for Better Relationships</a:t>
            </a:r>
            <a:endParaRPr lang="en-US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C4068A-036D-BB15-8FCC-199565D81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 Hoover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98D8-6B87-3CE8-93A0-31004054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steps can we take to reactively Mind the Gap?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98FD4-039E-F1C4-AC6D-D65B353F8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829799" cy="4267200"/>
          </a:xfrm>
        </p:spPr>
        <p:txBody>
          <a:bodyPr>
            <a:normAutofit/>
          </a:bodyPr>
          <a:lstStyle/>
          <a:p>
            <a:r>
              <a:rPr lang="en-US" dirty="0"/>
              <a:t>Have a systematic process for addressing issues when they arise.</a:t>
            </a:r>
          </a:p>
          <a:p>
            <a:endParaRPr lang="en-US" dirty="0"/>
          </a:p>
          <a:p>
            <a:r>
              <a:rPr lang="en-US" dirty="0"/>
              <a:t>Leverage the Awareness model to bring attention to the issue. (Transactional)</a:t>
            </a:r>
          </a:p>
          <a:p>
            <a:endParaRPr lang="en-US" dirty="0"/>
          </a:p>
          <a:p>
            <a:r>
              <a:rPr lang="en-US" dirty="0"/>
              <a:t>Leverage Crucial Conversations mindset when Emotions are strong, Opinions Vary and stake are high. (Transformational)</a:t>
            </a:r>
          </a:p>
        </p:txBody>
      </p:sp>
    </p:spTree>
    <p:extLst>
      <p:ext uri="{BB962C8B-B14F-4D97-AF65-F5344CB8AC3E}">
        <p14:creationId xmlns:p14="http://schemas.microsoft.com/office/powerpoint/2010/main" val="41040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systematic process for addressing issues when they arise.</a:t>
            </a:r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3625898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Awareness model to bring attention to the issue.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BEC68A9-D1C5-A762-321B-28C045D82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4" y="1905000"/>
            <a:ext cx="9143999" cy="4267200"/>
          </a:xfrm>
        </p:spPr>
        <p:txBody>
          <a:bodyPr>
            <a:normAutofit lnSpcReduction="10000"/>
          </a:bodyPr>
          <a:lstStyle/>
          <a:p>
            <a:pPr marL="301752" lvl="1" indent="0">
              <a:buNone/>
            </a:pPr>
            <a:r>
              <a:rPr lang="en-US" sz="2400" dirty="0"/>
              <a:t>Step one - Awareness</a:t>
            </a:r>
          </a:p>
          <a:p>
            <a:pPr lvl="1"/>
            <a:endParaRPr lang="en-US" dirty="0"/>
          </a:p>
          <a:p>
            <a:pPr marL="301752" lvl="1" indent="0">
              <a:buNone/>
            </a:pPr>
            <a:r>
              <a:rPr lang="en-US" dirty="0"/>
              <a:t>Why are they not aware of the expectation?</a:t>
            </a:r>
          </a:p>
          <a:p>
            <a:pPr marL="301752" lvl="1" indent="0">
              <a:buNone/>
            </a:pPr>
            <a:endParaRPr lang="en-US" dirty="0"/>
          </a:p>
          <a:p>
            <a:pPr marL="758952" lvl="1" indent="-457200">
              <a:buFont typeface="+mj-lt"/>
              <a:buAutoNum type="arabicPeriod"/>
            </a:pPr>
            <a:r>
              <a:rPr lang="en-US" dirty="0"/>
              <a:t>Don’t know?</a:t>
            </a:r>
          </a:p>
          <a:p>
            <a:pPr marL="301752" lvl="1" indent="0">
              <a:buNone/>
            </a:pPr>
            <a:r>
              <a:rPr lang="en-US" dirty="0"/>
              <a:t>• We must understand why they weren’t aware.</a:t>
            </a:r>
          </a:p>
          <a:p>
            <a:pPr lvl="1"/>
            <a:endParaRPr lang="en-US" dirty="0"/>
          </a:p>
          <a:p>
            <a:pPr marL="758952" lvl="1" indent="-457200">
              <a:buFont typeface="+mj-lt"/>
              <a:buAutoNum type="arabicPeriod" startAt="2"/>
            </a:pPr>
            <a:r>
              <a:rPr lang="en-US" dirty="0"/>
              <a:t>Don’t care?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This </a:t>
            </a:r>
            <a:r>
              <a:rPr lang="en-US" dirty="0"/>
              <a:t>could mean either it wasn’t a priority, or they did not agree with the expectation.</a:t>
            </a:r>
          </a:p>
          <a:p>
            <a:pPr lvl="1"/>
            <a:endParaRPr lang="en-US" dirty="0"/>
          </a:p>
          <a:p>
            <a:pPr marL="301752" lvl="1" indent="0">
              <a:buNone/>
            </a:pPr>
            <a:r>
              <a:rPr lang="en-US" dirty="0"/>
              <a:t>• We must understand how the expectation setting process was not mutually understood and/or agreed upon.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Awareness model to bring attention to the issue.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BEC68A9-D1C5-A762-321B-28C045D82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4" y="1905000"/>
            <a:ext cx="9143999" cy="4267200"/>
          </a:xfrm>
        </p:spPr>
        <p:txBody>
          <a:bodyPr>
            <a:normAutofit/>
          </a:bodyPr>
          <a:lstStyle/>
          <a:p>
            <a:pPr marL="301752" lvl="1" indent="0">
              <a:buNone/>
            </a:pPr>
            <a:r>
              <a:rPr lang="en-US" sz="2400" dirty="0"/>
              <a:t>Step two - Understanding </a:t>
            </a:r>
          </a:p>
          <a:p>
            <a:pPr marL="301752" lvl="1" indent="0">
              <a:buNone/>
            </a:pPr>
            <a:endParaRPr lang="en-US" dirty="0"/>
          </a:p>
          <a:p>
            <a:pPr marL="301752" lvl="1" indent="0">
              <a:buNone/>
            </a:pPr>
            <a:r>
              <a:rPr lang="en-US" dirty="0"/>
              <a:t>Now that we have awareness, are you confident that they also understand why?</a:t>
            </a:r>
          </a:p>
          <a:p>
            <a:pPr marL="301752" lvl="1" indent="0">
              <a:buNone/>
            </a:pPr>
            <a:endParaRPr lang="en-US" dirty="0"/>
          </a:p>
          <a:p>
            <a:pPr marL="301752" lvl="1" indent="0">
              <a:buNone/>
            </a:pPr>
            <a:r>
              <a:rPr lang="en-US" dirty="0"/>
              <a:t>If not, it is extremely important to provide reasoning to support the expectation.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Awareness model to bring attention to the issue.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BEC68A9-D1C5-A762-321B-28C045D82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4" y="1905000"/>
            <a:ext cx="9143999" cy="4267200"/>
          </a:xfrm>
        </p:spPr>
        <p:txBody>
          <a:bodyPr>
            <a:normAutofit/>
          </a:bodyPr>
          <a:lstStyle/>
          <a:p>
            <a:pPr marL="301752" lvl="1" indent="0">
              <a:buNone/>
            </a:pPr>
            <a:r>
              <a:rPr lang="en-US" sz="2400" dirty="0"/>
              <a:t>Step three - Acceptance / Agreement </a:t>
            </a:r>
          </a:p>
          <a:p>
            <a:pPr marL="301752" lvl="1" indent="0">
              <a:buNone/>
            </a:pPr>
            <a:endParaRPr lang="en-US" dirty="0"/>
          </a:p>
          <a:p>
            <a:pPr marL="301752" lvl="1" indent="0">
              <a:buNone/>
            </a:pPr>
            <a:r>
              <a:rPr lang="en-US" dirty="0"/>
              <a:t>With awareness and understanding, that includes the why, are they in agreement that moving forward will require a commitment on their behalf?</a:t>
            </a:r>
          </a:p>
          <a:p>
            <a:pPr marL="301752" lvl="1" indent="0">
              <a:buNone/>
            </a:pPr>
            <a:endParaRPr lang="en-US" dirty="0"/>
          </a:p>
          <a:p>
            <a:pPr marL="301752" lvl="1" indent="0">
              <a:buNone/>
            </a:pPr>
            <a:r>
              <a:rPr lang="en-US" dirty="0"/>
              <a:t>Mutually agree on what is expected, why, and the necessary resources to be successful.</a:t>
            </a:r>
          </a:p>
        </p:txBody>
      </p:sp>
    </p:spTree>
    <p:extLst>
      <p:ext uri="{BB962C8B-B14F-4D97-AF65-F5344CB8AC3E}">
        <p14:creationId xmlns:p14="http://schemas.microsoft.com/office/powerpoint/2010/main" val="36859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Awareness model to bring attention to the issue.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BEC68A9-D1C5-A762-321B-28C045D82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4" y="1905000"/>
            <a:ext cx="9143999" cy="4267200"/>
          </a:xfrm>
        </p:spPr>
        <p:txBody>
          <a:bodyPr>
            <a:normAutofit fontScale="85000" lnSpcReduction="20000"/>
          </a:bodyPr>
          <a:lstStyle/>
          <a:p>
            <a:pPr marL="301752" lvl="1" indent="0">
              <a:buNone/>
            </a:pPr>
            <a:r>
              <a:rPr lang="en-US" sz="2600" dirty="0"/>
              <a:t>Step four – Execution - SMART</a:t>
            </a:r>
          </a:p>
          <a:p>
            <a:pPr marL="301752" lvl="1" indent="0">
              <a:buNone/>
            </a:pPr>
            <a:endParaRPr lang="en-US" sz="2400" dirty="0"/>
          </a:p>
          <a:p>
            <a:pPr marL="301752" lvl="1" indent="0">
              <a:buNone/>
            </a:pPr>
            <a:r>
              <a:rPr lang="en-US" sz="2400" dirty="0"/>
              <a:t>S = Specific - Focus on what to do, not how to do it!</a:t>
            </a:r>
          </a:p>
          <a:p>
            <a:pPr marL="301752" lvl="1" indent="0">
              <a:buNone/>
            </a:pPr>
            <a:endParaRPr lang="en-US" sz="2400" dirty="0"/>
          </a:p>
          <a:p>
            <a:pPr marL="301752" lvl="1" indent="0">
              <a:buNone/>
            </a:pPr>
            <a:r>
              <a:rPr lang="en-US" sz="2400" dirty="0"/>
              <a:t>M = Measurable - Must be quantified in terms of how much or how little?</a:t>
            </a:r>
          </a:p>
          <a:p>
            <a:pPr marL="301752" lvl="1" indent="0">
              <a:buNone/>
            </a:pPr>
            <a:endParaRPr lang="en-US" sz="2400" dirty="0"/>
          </a:p>
          <a:p>
            <a:pPr marL="301752" lvl="1" indent="0">
              <a:buNone/>
            </a:pPr>
            <a:r>
              <a:rPr lang="en-US" sz="2400" dirty="0"/>
              <a:t>A = Achievable - Must be possible to accomplish even if the expectation is considered a stretch. R = Relevant - Why are we doing this which include both company and personal relevance.</a:t>
            </a:r>
          </a:p>
          <a:p>
            <a:pPr marL="301752" lvl="1" indent="0">
              <a:buNone/>
            </a:pPr>
            <a:endParaRPr lang="en-US" sz="2400" dirty="0"/>
          </a:p>
          <a:p>
            <a:pPr marL="301752" lvl="1" indent="0">
              <a:buNone/>
            </a:pPr>
            <a:r>
              <a:rPr lang="en-US" sz="2400" dirty="0"/>
              <a:t>R = Relevant - Why are we doing this which include both company and personal relevance.</a:t>
            </a:r>
          </a:p>
          <a:p>
            <a:pPr marL="301752" lvl="1" indent="0">
              <a:buNone/>
            </a:pPr>
            <a:endParaRPr lang="en-US" sz="2400" dirty="0"/>
          </a:p>
          <a:p>
            <a:pPr marL="301752" lvl="1" indent="0">
              <a:buNone/>
            </a:pPr>
            <a:r>
              <a:rPr lang="en-US" sz="2400" dirty="0"/>
              <a:t>T = Timely - Progress review to discuss progress and associated consequences. The Feedback mechanism is essential to achieving the expectation.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Leverage Crucial Conversations mindset when Emotions are strong, Opinions Vary and stake are high.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BEC68A9-D1C5-A762-321B-28C045D82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4" y="1905000"/>
            <a:ext cx="9143999" cy="4267200"/>
          </a:xfrm>
        </p:spPr>
        <p:txBody>
          <a:bodyPr>
            <a:normAutofit/>
          </a:bodyPr>
          <a:lstStyle/>
          <a:p>
            <a:r>
              <a:rPr lang="en-US" dirty="0"/>
              <a:t>Crucial Conversations</a:t>
            </a:r>
          </a:p>
          <a:p>
            <a:pPr lvl="1"/>
            <a:r>
              <a:rPr lang="en-US" dirty="0"/>
              <a:t>Choose your topic</a:t>
            </a:r>
          </a:p>
          <a:p>
            <a:pPr lvl="1"/>
            <a:r>
              <a:rPr lang="en-US" dirty="0"/>
              <a:t>Start with the heart</a:t>
            </a:r>
          </a:p>
          <a:p>
            <a:pPr lvl="1"/>
            <a:r>
              <a:rPr lang="en-US" dirty="0"/>
              <a:t>Master my stories</a:t>
            </a:r>
          </a:p>
          <a:p>
            <a:pPr lvl="1"/>
            <a:r>
              <a:rPr lang="en-US" dirty="0"/>
              <a:t>Learn to Look</a:t>
            </a:r>
          </a:p>
          <a:p>
            <a:pPr lvl="1"/>
            <a:r>
              <a:rPr lang="en-US" dirty="0"/>
              <a:t>Make it safe</a:t>
            </a:r>
          </a:p>
          <a:p>
            <a:pPr lvl="1"/>
            <a:r>
              <a:rPr lang="en-US" dirty="0"/>
              <a:t>State my Path</a:t>
            </a:r>
          </a:p>
          <a:p>
            <a:pPr lvl="1"/>
            <a:r>
              <a:rPr lang="en-US" dirty="0"/>
              <a:t>Explore others’ paths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D5AB6-A026-AEBF-8736-931E6D785839}"/>
              </a:ext>
            </a:extLst>
          </p:cNvPr>
          <p:cNvSpPr>
            <a:spLocks noGrp="1"/>
          </p:cNvSpPr>
          <p:nvPr/>
        </p:nvSpPr>
        <p:spPr>
          <a:xfrm>
            <a:off x="1522413" y="1714501"/>
            <a:ext cx="9143999" cy="4614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sz="4000" b="1" dirty="0">
                <a:solidFill>
                  <a:schemeClr val="tx1"/>
                </a:solidFill>
                <a:latin typeface="Helvetica" pitchFamily="2" charset="0"/>
              </a:rPr>
              <a:t>Damaged relationships: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When expectations aren’t met, it can lead to disappointment, resentment, and frustration. 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This can damage relationships with friends, family, colleagues, or even customers. 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By addressing the gap, you can rebuild trust and understanding.</a:t>
            </a:r>
            <a:endParaRPr lang="en-US" sz="40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74E260-BC97-DD59-434F-9FFEA277C0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Why should we focus on minding the gap? </a:t>
            </a:r>
          </a:p>
        </p:txBody>
      </p:sp>
    </p:spTree>
    <p:extLst>
      <p:ext uri="{BB962C8B-B14F-4D97-AF65-F5344CB8AC3E}">
        <p14:creationId xmlns:p14="http://schemas.microsoft.com/office/powerpoint/2010/main" val="20647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D5AB6-A026-AEBF-8736-931E6D785839}"/>
              </a:ext>
            </a:extLst>
          </p:cNvPr>
          <p:cNvSpPr>
            <a:spLocks noGrp="1"/>
          </p:cNvSpPr>
          <p:nvPr/>
        </p:nvSpPr>
        <p:spPr>
          <a:xfrm>
            <a:off x="1522413" y="1714501"/>
            <a:ext cx="9143999" cy="4614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4000" b="1" i="0" u="none" strike="noStrike" dirty="0">
                <a:solidFill>
                  <a:schemeClr val="tx1"/>
                </a:solidFill>
                <a:effectLst/>
              </a:rPr>
              <a:t>Demotivation:</a:t>
            </a:r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 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If someone consistently feels their expectations aren’t being met, it can be demotivating. 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They may feel like they’re putting in effort for no reward. </a:t>
            </a:r>
          </a:p>
          <a:p>
            <a:pPr lvl="1"/>
            <a:endParaRPr lang="en-US" sz="4000" dirty="0">
              <a:solidFill>
                <a:schemeClr val="tx1"/>
              </a:solidFill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Addressing the gap can help people feel valued and re-engaged.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8830B7-3702-6F8E-2F1B-04CD3545A3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Why should we focus on minding the gap? </a:t>
            </a:r>
          </a:p>
        </p:txBody>
      </p:sp>
    </p:spTree>
    <p:extLst>
      <p:ext uri="{BB962C8B-B14F-4D97-AF65-F5344CB8AC3E}">
        <p14:creationId xmlns:p14="http://schemas.microsoft.com/office/powerpoint/2010/main" val="40178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D5AB6-A026-AEBF-8736-931E6D785839}"/>
              </a:ext>
            </a:extLst>
          </p:cNvPr>
          <p:cNvSpPr>
            <a:spLocks noGrp="1"/>
          </p:cNvSpPr>
          <p:nvPr/>
        </p:nvSpPr>
        <p:spPr>
          <a:xfrm>
            <a:off x="1522413" y="1714501"/>
            <a:ext cx="9143999" cy="4614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4000" b="1" i="0" u="none" strike="noStrike" dirty="0">
                <a:solidFill>
                  <a:schemeClr val="tx1"/>
                </a:solidFill>
                <a:effectLst/>
              </a:rPr>
              <a:t>Missed Opportunities:</a:t>
            </a:r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 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Unrealistic expectations can prevent people from taking chances or trying new things. 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On the other hand, unmet expectations can make people less likely to believe future promises. </a:t>
            </a:r>
          </a:p>
          <a:p>
            <a:pPr lvl="1"/>
            <a:endParaRPr lang="en-US" sz="4000" dirty="0">
              <a:solidFill>
                <a:schemeClr val="tx1"/>
              </a:solidFill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By understanding the gap, you can set realistic goals and avoid missing out on opportunities.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9C5EA1-91C0-2406-439B-C15210D2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Why should we focus on minding the gap? </a:t>
            </a:r>
          </a:p>
        </p:txBody>
      </p:sp>
    </p:spTree>
    <p:extLst>
      <p:ext uri="{BB962C8B-B14F-4D97-AF65-F5344CB8AC3E}">
        <p14:creationId xmlns:p14="http://schemas.microsoft.com/office/powerpoint/2010/main" val="28624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Minding the Gap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4999"/>
            <a:ext cx="9144000" cy="48789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a gap?</a:t>
            </a:r>
          </a:p>
          <a:p>
            <a:r>
              <a:rPr lang="en-US" dirty="0"/>
              <a:t>What is the typical response when a gap exists?</a:t>
            </a:r>
          </a:p>
          <a:p>
            <a:r>
              <a:rPr lang="en-US" dirty="0"/>
              <a:t>What are the two types of stories?</a:t>
            </a:r>
          </a:p>
          <a:p>
            <a:r>
              <a:rPr lang="en-US" dirty="0"/>
              <a:t>What do repeated gaps turn in to?</a:t>
            </a:r>
          </a:p>
          <a:p>
            <a:r>
              <a:rPr lang="en-US" dirty="0"/>
              <a:t>What steps can we take to “Mind the Gap”?</a:t>
            </a:r>
          </a:p>
          <a:p>
            <a:pPr lvl="1"/>
            <a:r>
              <a:rPr lang="en-US" dirty="0"/>
              <a:t>Proactively</a:t>
            </a:r>
          </a:p>
          <a:p>
            <a:pPr lvl="1"/>
            <a:r>
              <a:rPr lang="en-US" dirty="0"/>
              <a:t>Reactively</a:t>
            </a:r>
          </a:p>
          <a:p>
            <a:r>
              <a:rPr lang="en-US" dirty="0"/>
              <a:t>Why should we focus on minding the gap?</a:t>
            </a:r>
          </a:p>
          <a:p>
            <a:pPr lvl="1"/>
            <a:r>
              <a:rPr lang="en-US" dirty="0"/>
              <a:t>Damaged relationships</a:t>
            </a:r>
          </a:p>
          <a:p>
            <a:pPr lvl="1"/>
            <a:r>
              <a:rPr lang="en-US" dirty="0"/>
              <a:t>Demotivating</a:t>
            </a:r>
          </a:p>
          <a:p>
            <a:pPr lvl="1"/>
            <a:r>
              <a:rPr lang="en-US" dirty="0"/>
              <a:t>Missed Opportunities </a:t>
            </a:r>
          </a:p>
          <a:p>
            <a:pPr lvl="1"/>
            <a:r>
              <a:rPr lang="en-US" dirty="0"/>
              <a:t>Unresolved Issues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Why should we focus on minding the gap?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D5AB6-A026-AEBF-8736-931E6D785839}"/>
              </a:ext>
            </a:extLst>
          </p:cNvPr>
          <p:cNvSpPr>
            <a:spLocks noGrp="1"/>
          </p:cNvSpPr>
          <p:nvPr/>
        </p:nvSpPr>
        <p:spPr>
          <a:xfrm>
            <a:off x="1522413" y="1714501"/>
            <a:ext cx="9143999" cy="4614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4000" b="1" i="0" u="none" strike="noStrike" dirty="0">
                <a:solidFill>
                  <a:schemeClr val="tx1"/>
                </a:solidFill>
                <a:effectLst/>
              </a:rPr>
              <a:t>Unresolved Issues:</a:t>
            </a:r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 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Leaving missed expectations unaddressed can create a breeding ground for negativity. 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People might dwell on what should have been or make assumptions about the other person's intentions. </a:t>
            </a:r>
          </a:p>
          <a:p>
            <a:pPr lvl="1"/>
            <a:endParaRPr lang="en-US" sz="4000" b="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lvl="1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Talking it out can clear the air and help move forward.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34280-6BA8-D440-D0C9-10906F086FEB}"/>
              </a:ext>
            </a:extLst>
          </p:cNvPr>
          <p:cNvSpPr txBox="1"/>
          <p:nvPr/>
        </p:nvSpPr>
        <p:spPr>
          <a:xfrm>
            <a:off x="296334" y="387350"/>
            <a:ext cx="1107016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Now it is your turn …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What are your thoughts about minding the gap?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How do you mind </a:t>
            </a:r>
            <a:r>
              <a:rPr lang="en-US" sz="2400"/>
              <a:t>the gap, </a:t>
            </a:r>
            <a:r>
              <a:rPr lang="en-US" sz="2400" dirty="0"/>
              <a:t>currently?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What will you do differently, moving forward?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What is a gap?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D5AB6-A026-AEBF-8736-931E6D785839}"/>
              </a:ext>
            </a:extLst>
          </p:cNvPr>
          <p:cNvSpPr>
            <a:spLocks noGrp="1"/>
          </p:cNvSpPr>
          <p:nvPr/>
        </p:nvSpPr>
        <p:spPr>
          <a:xfrm>
            <a:off x="1522413" y="1905000"/>
            <a:ext cx="441959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endParaRPr lang="en-US" sz="2400" dirty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r>
              <a:rPr lang="en-US" sz="2400" b="0" i="0" dirty="0">
                <a:solidFill>
                  <a:schemeClr val="tx1"/>
                </a:solidFill>
                <a:effectLst/>
              </a:rPr>
              <a:t>A gap is when there is space between what is </a:t>
            </a:r>
            <a:r>
              <a:rPr lang="en-US" sz="2400" dirty="0">
                <a:solidFill>
                  <a:schemeClr val="tx1"/>
                </a:solidFill>
              </a:rPr>
              <a:t>Observed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and what is </a:t>
            </a:r>
            <a:r>
              <a:rPr lang="en-US" sz="2400" dirty="0">
                <a:solidFill>
                  <a:schemeClr val="tx1"/>
                </a:solidFill>
              </a:rPr>
              <a:t>Expected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endParaRPr lang="en-US" sz="2400" dirty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74320" indent="-274320">
              <a:spcBef>
                <a:spcPts val="1800"/>
              </a:spcBef>
              <a:buFont typeface="Arial" pitchFamily="34" charset="0"/>
              <a:buChar char="▪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7D9C6-6517-C998-2835-7864AAA56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51" y="1698414"/>
            <a:ext cx="4792663" cy="47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What is the typical response when a gap exists?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D5AB6-A026-AEBF-8736-931E6D785839}"/>
              </a:ext>
            </a:extLst>
          </p:cNvPr>
          <p:cNvSpPr>
            <a:spLocks noGrp="1"/>
          </p:cNvSpPr>
          <p:nvPr/>
        </p:nvSpPr>
        <p:spPr>
          <a:xfrm>
            <a:off x="1522413" y="1905000"/>
            <a:ext cx="441959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endParaRPr lang="en-US" sz="2400" dirty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r>
              <a:rPr lang="en-US" sz="2400" dirty="0">
                <a:solidFill>
                  <a:schemeClr val="tx1"/>
                </a:solidFill>
              </a:rPr>
              <a:t>We attempt to bridge “fill” the gap by telling ourselves a story.</a:t>
            </a:r>
          </a:p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endParaRPr lang="en-US" sz="2400" dirty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endParaRPr lang="en-US" sz="2400" dirty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1800"/>
              </a:spcBef>
              <a:buFont typeface="Arial" pitchFamily="34" charset="0"/>
              <a:buChar char="▪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0650F-A3D2-E3F0-D8BF-F8CC5D498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/>
        </p:blipFill>
        <p:spPr>
          <a:xfrm>
            <a:off x="6246815" y="1905000"/>
            <a:ext cx="4419598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8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6C13981-695B-3898-4783-062A3852EC43}"/>
              </a:ext>
            </a:extLst>
          </p:cNvPr>
          <p:cNvSpPr/>
          <p:nvPr/>
        </p:nvSpPr>
        <p:spPr>
          <a:xfrm>
            <a:off x="6747272" y="3070349"/>
            <a:ext cx="4416552" cy="2940983"/>
          </a:xfrm>
          <a:prstGeom prst="wedgeRect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EAD57DC-D53A-6843-22B2-31E10B27559A}"/>
              </a:ext>
            </a:extLst>
          </p:cNvPr>
          <p:cNvSpPr/>
          <p:nvPr/>
        </p:nvSpPr>
        <p:spPr>
          <a:xfrm>
            <a:off x="1596494" y="3070349"/>
            <a:ext cx="4416552" cy="2940983"/>
          </a:xfrm>
          <a:prstGeom prst="wedgeRect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two types of stories?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494" y="3196165"/>
            <a:ext cx="4416552" cy="762000"/>
          </a:xfrm>
        </p:spPr>
        <p:txBody>
          <a:bodyPr/>
          <a:lstStyle/>
          <a:p>
            <a:pPr algn="ctr"/>
            <a:r>
              <a:rPr lang="en-US" u="sng" dirty="0"/>
              <a:t>Curious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6494" y="4110564"/>
            <a:ext cx="4416552" cy="1742019"/>
          </a:xfrm>
        </p:spPr>
        <p:txBody>
          <a:bodyPr>
            <a:normAutofit/>
          </a:bodyPr>
          <a:lstStyle/>
          <a:p>
            <a:r>
              <a:rPr lang="en-US" dirty="0"/>
              <a:t>Genuinely Curious about what happen</a:t>
            </a:r>
          </a:p>
          <a:p>
            <a:r>
              <a:rPr lang="en-US" dirty="0"/>
              <a:t>More likely to give the benefit of the doubt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7272" y="3196165"/>
            <a:ext cx="4416552" cy="762000"/>
          </a:xfrm>
        </p:spPr>
        <p:txBody>
          <a:bodyPr/>
          <a:lstStyle/>
          <a:p>
            <a:pPr algn="ctr"/>
            <a:r>
              <a:rPr lang="en-US" u="sng" dirty="0"/>
              <a:t>Ugly Story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7272" y="4110565"/>
            <a:ext cx="4416552" cy="1742018"/>
          </a:xfrm>
        </p:spPr>
        <p:txBody>
          <a:bodyPr>
            <a:normAutofit/>
          </a:bodyPr>
          <a:lstStyle/>
          <a:p>
            <a:r>
              <a:rPr lang="en-US" dirty="0"/>
              <a:t>Bitterness</a:t>
            </a:r>
          </a:p>
          <a:p>
            <a:r>
              <a:rPr lang="en-US" dirty="0"/>
              <a:t>Resentment </a:t>
            </a:r>
          </a:p>
          <a:p>
            <a:r>
              <a:rPr lang="en-US" dirty="0"/>
              <a:t>Lack of trust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A59C78-6EC2-896A-1661-5120A8EB94BD}"/>
              </a:ext>
            </a:extLst>
          </p:cNvPr>
          <p:cNvSpPr txBox="1">
            <a:spLocks/>
          </p:cNvSpPr>
          <p:nvPr/>
        </p:nvSpPr>
        <p:spPr>
          <a:xfrm>
            <a:off x="1558399" y="1612905"/>
            <a:ext cx="9765767" cy="141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0" i="0" dirty="0">
                <a:effectLst/>
                <a:latin typeface="Helvetica" pitchFamily="2" charset="0"/>
              </a:rPr>
              <a:t>Stories are typically rooted in previous patterns of behavior and strengths of the relationship.</a:t>
            </a:r>
            <a:endParaRPr lang="en-US" sz="3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do repeated gaps turn in to?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D5AB6-A026-AEBF-8736-931E6D785839}"/>
              </a:ext>
            </a:extLst>
          </p:cNvPr>
          <p:cNvSpPr>
            <a:spLocks noGrp="1"/>
          </p:cNvSpPr>
          <p:nvPr/>
        </p:nvSpPr>
        <p:spPr>
          <a:xfrm>
            <a:off x="929751" y="1941666"/>
            <a:ext cx="9143999" cy="34452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Expected __”Curious”___ Observed</a:t>
            </a:r>
          </a:p>
          <a:p>
            <a:pPr lvl="1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Expected __”Curious”___ Observed</a:t>
            </a:r>
          </a:p>
          <a:p>
            <a:pPr lvl="1"/>
            <a:endParaRPr lang="en-US" sz="2900" dirty="0">
              <a:solidFill>
                <a:schemeClr val="tx1"/>
              </a:solidFill>
              <a:latin typeface="Helvetica" pitchFamily="2" charset="0"/>
            </a:endParaRPr>
          </a:p>
          <a:p>
            <a:pPr lvl="1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Expected __”Less Curious”___ Observed</a:t>
            </a:r>
          </a:p>
          <a:p>
            <a:pPr lvl="1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Expected __”Less Curious”___ Observed</a:t>
            </a:r>
          </a:p>
          <a:p>
            <a:pPr lvl="1"/>
            <a:endParaRPr lang="en-US" sz="2900" b="0" i="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lvl="1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Expected __”Ugly”___ Observed</a:t>
            </a:r>
          </a:p>
          <a:p>
            <a:pPr lvl="1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Expected __”Ugly”___ Observed</a:t>
            </a:r>
            <a:endParaRPr lang="en-US" sz="2900" b="0" i="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lvl="1"/>
            <a:endParaRPr lang="en-US" sz="40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are the emotions associated with an Ugly story?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D5AB6-A026-AEBF-8736-931E6D785839}"/>
              </a:ext>
            </a:extLst>
          </p:cNvPr>
          <p:cNvSpPr>
            <a:spLocks noGrp="1"/>
          </p:cNvSpPr>
          <p:nvPr/>
        </p:nvSpPr>
        <p:spPr>
          <a:xfrm>
            <a:off x="1204916" y="1941666"/>
            <a:ext cx="9143999" cy="34452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endParaRPr lang="en-US" sz="5000" dirty="0">
              <a:solidFill>
                <a:schemeClr val="tx1"/>
              </a:solidFill>
              <a:latin typeface="Helvetica" pitchFamily="2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4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Frustration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Helvetica" pitchFamily="2" charset="0"/>
              </a:rPr>
              <a:t>Stress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4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Anxiety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Helvetica" pitchFamily="2" charset="0"/>
              </a:rPr>
              <a:t>Anger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4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Resentment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4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Unsettled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Helvetica" pitchFamily="2" charset="0"/>
              </a:rPr>
              <a:t>Disappointment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44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Others ???</a:t>
            </a:r>
          </a:p>
          <a:p>
            <a:pPr lvl="1"/>
            <a:endParaRPr lang="en-US" sz="3400" b="0" i="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lvl="1"/>
            <a:endParaRPr lang="en-US" sz="40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prevent proactively Mind the Gap, if not prevent it?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ADAAD6-6D9D-0F46-257D-7920F1687EEB}"/>
              </a:ext>
            </a:extLst>
          </p:cNvPr>
          <p:cNvSpPr>
            <a:spLocks noGrp="1"/>
          </p:cNvSpPr>
          <p:nvPr/>
        </p:nvSpPr>
        <p:spPr>
          <a:xfrm>
            <a:off x="1204916" y="1941666"/>
            <a:ext cx="9143999" cy="4001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Helvetica" pitchFamily="2" charset="0"/>
              </a:rPr>
              <a:t>Set Clear Expectations, check for understanding and agreement!</a:t>
            </a:r>
            <a:endParaRPr lang="en-US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Clear Expectations</a:t>
            </a:r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1310655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2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988</Words>
  <Application>Microsoft Office PowerPoint</Application>
  <PresentationFormat>Custom</PresentationFormat>
  <Paragraphs>173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Chalkboard 16x9</vt:lpstr>
      <vt:lpstr>Minding the Gap  Bridging Expectations and Reality for Better Relationships</vt:lpstr>
      <vt:lpstr>Minding the Gap</vt:lpstr>
      <vt:lpstr>What is a gap?</vt:lpstr>
      <vt:lpstr>What is the typical response when a gap exists?</vt:lpstr>
      <vt:lpstr>What are the two types of stories?</vt:lpstr>
      <vt:lpstr>What do repeated gaps turn in to?</vt:lpstr>
      <vt:lpstr>What are the emotions associated with an Ugly story?</vt:lpstr>
      <vt:lpstr>What can we do to prevent proactively Mind the Gap, if not prevent it?</vt:lpstr>
      <vt:lpstr>How to Set Clear Expectations</vt:lpstr>
      <vt:lpstr>What steps can we take to reactively Mind the Gap?</vt:lpstr>
      <vt:lpstr>Have a systematic process for addressing issues when they arise.</vt:lpstr>
      <vt:lpstr>Leverage the Awareness model to bring attention to the issue.</vt:lpstr>
      <vt:lpstr>Leverage the Awareness model to bring attention to the issue.</vt:lpstr>
      <vt:lpstr>Leverage the Awareness model to bring attention to the issue.</vt:lpstr>
      <vt:lpstr>Leverage the Awareness model to bring attention to the issue.</vt:lpstr>
      <vt:lpstr>Leverage Crucial Conversations mindset when Emotions are strong, Opinions Vary and stake are high.</vt:lpstr>
      <vt:lpstr>Why should we focus on minding the gap? </vt:lpstr>
      <vt:lpstr>Why should we focus on minding the gap? </vt:lpstr>
      <vt:lpstr>Why should we focus on minding the gap? </vt:lpstr>
      <vt:lpstr>Why should we focus on minding the gap?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Minding the Gap</dc:title>
  <dc:creator>Rob Hoover</dc:creator>
  <cp:lastModifiedBy>Rob Hoover</cp:lastModifiedBy>
  <cp:revision>11</cp:revision>
  <dcterms:created xsi:type="dcterms:W3CDTF">2024-04-28T17:30:06Z</dcterms:created>
  <dcterms:modified xsi:type="dcterms:W3CDTF">2024-07-30T01:08:43Z</dcterms:modified>
</cp:coreProperties>
</file>